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1 - Title and team details. Replace every grey italic prompt and delete its brackets. Team ID format: RISE26-XXXX-XXXX. Choose exactly one challenge track from the list. Team size is 1 to 3 members, so a solo Team Leader leaves the member lines empty.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2 - Problem understanding. State the problem in your own words, name who faces it, and give at most three reasons it matters. Use one real-world example with a source.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3 - Proposed solution. Describe the idea in one paragraph. Replace the three blocks (Input, Processing, Output) with your real components. Keep the diagram to 3 blocks and arrows.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4 - Technical approach. List the hardware, sensors, and software. Place your sketch or system diagram in the large dashed box. Explain the build and test plan briefly.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5 - Feasibility and impact. Commit only to what you can build by the prototype video (5 to 14 Nov). List each risk with its mitigation. Name who benefits and how.</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text short; max ~40 words per slide; use diagrams.</a:t>
            </a:r>
          </a:p>
          <a:p>
            <a:r>
              <a:t>Slide 6 - Viability and cost. Give a preliminary cost estimate (item, quantity, approximate cost and total). Explain why the idea can really be built, how it stays safe and reliable, and where it could be used next. List every source you cited.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RISE HACKATHON 2026 · ROUND 1 IDEA SUBMISSION</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1 / 6</a:t>
            </a:r>
          </a:p>
        </p:txBody>
      </p:sp>
      <p:sp>
        <p:nvSpPr>
          <p:cNvPr id="9" name="Rectangle 8"/>
          <p:cNvSpPr/>
          <p:nvPr/>
        </p:nvSpPr>
        <p:spPr>
          <a:xfrm>
            <a:off x="457200" y="2103120"/>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Team name</a:t>
            </a:r>
          </a:p>
        </p:txBody>
      </p:sp>
      <p:sp>
        <p:nvSpPr>
          <p:cNvPr id="10" name="Rectangle 9"/>
          <p:cNvSpPr/>
          <p:nvPr/>
        </p:nvSpPr>
        <p:spPr>
          <a:xfrm>
            <a:off x="2834640" y="2103120"/>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[Enter your team name]</a:t>
            </a:r>
          </a:p>
        </p:txBody>
      </p:sp>
      <p:sp>
        <p:nvSpPr>
          <p:cNvPr id="11" name="Rectangle 10"/>
          <p:cNvSpPr/>
          <p:nvPr/>
        </p:nvSpPr>
        <p:spPr>
          <a:xfrm>
            <a:off x="457200" y="2633472"/>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Team ID</a:t>
            </a:r>
          </a:p>
        </p:txBody>
      </p:sp>
      <p:sp>
        <p:nvSpPr>
          <p:cNvPr id="12" name="Rectangle 11"/>
          <p:cNvSpPr/>
          <p:nvPr/>
        </p:nvSpPr>
        <p:spPr>
          <a:xfrm>
            <a:off x="2834640" y="2633472"/>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[RISE26-XXXX-XXXX]</a:t>
            </a:r>
          </a:p>
        </p:txBody>
      </p:sp>
      <p:sp>
        <p:nvSpPr>
          <p:cNvPr id="13" name="Rectangle 12"/>
          <p:cNvSpPr/>
          <p:nvPr/>
        </p:nvSpPr>
        <p:spPr>
          <a:xfrm>
            <a:off x="457200" y="3163824"/>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Challenge track</a:t>
            </a:r>
          </a:p>
        </p:txBody>
      </p:sp>
      <p:sp>
        <p:nvSpPr>
          <p:cNvPr id="14" name="Rectangle 13"/>
          <p:cNvSpPr/>
          <p:nvPr/>
        </p:nvSpPr>
        <p:spPr>
          <a:xfrm>
            <a:off x="2834640" y="3163824"/>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[Write the one track you chose, exactly as listed on the right]</a:t>
            </a:r>
          </a:p>
        </p:txBody>
      </p:sp>
      <p:sp>
        <p:nvSpPr>
          <p:cNvPr id="15" name="Rectangle 14"/>
          <p:cNvSpPr/>
          <p:nvPr/>
        </p:nvSpPr>
        <p:spPr>
          <a:xfrm>
            <a:off x="457200" y="3694176"/>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Team Leader</a:t>
            </a:r>
          </a:p>
        </p:txBody>
      </p:sp>
      <p:sp>
        <p:nvSpPr>
          <p:cNvPr id="16" name="Rectangle 15"/>
          <p:cNvSpPr/>
          <p:nvPr/>
        </p:nvSpPr>
        <p:spPr>
          <a:xfrm>
            <a:off x="2834640" y="3694176"/>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[Full name · Grade]</a:t>
            </a:r>
          </a:p>
        </p:txBody>
      </p:sp>
      <p:sp>
        <p:nvSpPr>
          <p:cNvPr id="17" name="Rectangle 16"/>
          <p:cNvSpPr/>
          <p:nvPr/>
        </p:nvSpPr>
        <p:spPr>
          <a:xfrm>
            <a:off x="457200" y="4224528"/>
            <a:ext cx="2286000" cy="64008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Team members (1–3, including the Team Leader)</a:t>
            </a:r>
          </a:p>
        </p:txBody>
      </p:sp>
      <p:sp>
        <p:nvSpPr>
          <p:cNvPr id="18" name="Rectangle 17"/>
          <p:cNvSpPr/>
          <p:nvPr/>
        </p:nvSpPr>
        <p:spPr>
          <a:xfrm>
            <a:off x="2834640" y="4224528"/>
            <a:ext cx="5029200" cy="64008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[Member 2 full name (leave empty if none)]</a:t>
            </a:r>
          </a:p>
          <a:p>
            <a:pPr algn="l">
              <a:spcAft>
                <a:spcPts val="400"/>
              </a:spcAft>
            </a:pPr>
            <a:r>
              <a:rPr sz="1300" b="0" i="1">
                <a:solidFill>
                  <a:srgbClr val="7A8291"/>
                </a:solidFill>
                <a:latin typeface="Arial"/>
              </a:rPr>
              <a:t>[Member 3 full name (leave empty if none)]</a:t>
            </a:r>
          </a:p>
        </p:txBody>
      </p:sp>
      <p:sp>
        <p:nvSpPr>
          <p:cNvPr id="19" name="Rectangle 18"/>
          <p:cNvSpPr/>
          <p:nvPr/>
        </p:nvSpPr>
        <p:spPr>
          <a:xfrm>
            <a:off x="457200" y="4937760"/>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School</a:t>
            </a:r>
          </a:p>
        </p:txBody>
      </p:sp>
      <p:sp>
        <p:nvSpPr>
          <p:cNvPr id="20" name="Rectangle 19"/>
          <p:cNvSpPr/>
          <p:nvPr/>
        </p:nvSpPr>
        <p:spPr>
          <a:xfrm>
            <a:off x="2834640" y="4937760"/>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[School name, city]</a:t>
            </a:r>
          </a:p>
        </p:txBody>
      </p:sp>
      <p:sp>
        <p:nvSpPr>
          <p:cNvPr id="21" name="Rectangle 20"/>
          <p:cNvSpPr/>
          <p:nvPr/>
        </p:nvSpPr>
        <p:spPr>
          <a:xfrm>
            <a:off x="457200" y="5468112"/>
            <a:ext cx="2286000" cy="4572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400"/>
              </a:spcAft>
            </a:pPr>
            <a:r>
              <a:rPr sz="1400" b="1" i="0">
                <a:solidFill>
                  <a:srgbClr val="0B2E6D"/>
                </a:solidFill>
                <a:latin typeface="Arial"/>
              </a:rPr>
              <a:t>Grade</a:t>
            </a:r>
          </a:p>
        </p:txBody>
      </p:sp>
      <p:sp>
        <p:nvSpPr>
          <p:cNvPr id="22" name="Rectangle 21"/>
          <p:cNvSpPr/>
          <p:nvPr/>
        </p:nvSpPr>
        <p:spPr>
          <a:xfrm>
            <a:off x="2834640" y="5468112"/>
            <a:ext cx="5029200" cy="457200"/>
          </a:xfrm>
          <a:prstGeom prst="rect">
            <a:avLst/>
          </a:prstGeom>
          <a:solidFill>
            <a:srgbClr val="FFFFFF"/>
          </a:solid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400"/>
              </a:spcAft>
            </a:pPr>
            <a:r>
              <a:rPr sz="1300" b="0" i="1">
                <a:solidFill>
                  <a:srgbClr val="7A8291"/>
                </a:solidFill>
                <a:latin typeface="Arial"/>
              </a:rPr>
              <a:t>[Grades of team members (6–11)]</a:t>
            </a:r>
          </a:p>
        </p:txBody>
      </p:sp>
      <p:sp>
        <p:nvSpPr>
          <p:cNvPr id="23" name="Rectangle 22"/>
          <p:cNvSpPr/>
          <p:nvPr/>
        </p:nvSpPr>
        <p:spPr>
          <a:xfrm>
            <a:off x="8183879" y="2103120"/>
            <a:ext cx="3547872" cy="2514600"/>
          </a:xfrm>
          <a:prstGeom prst="rect">
            <a:avLst/>
          </a:prstGeom>
          <a:solidFill>
            <a:srgbClr val="F3F6FB"/>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Challenge tracks (choose one)</a:t>
            </a:r>
          </a:p>
          <a:p>
            <a:pPr algn="l">
              <a:spcAft>
                <a:spcPts val="500"/>
              </a:spcAft>
            </a:pPr>
            <a:r>
              <a:rPr sz="1200" b="0" i="0">
                <a:solidFill>
                  <a:srgbClr val="1F2937"/>
                </a:solidFill>
                <a:latin typeface="Arial"/>
              </a:rPr>
              <a:t>•  Robotics, Embedded Systems &amp; Automation</a:t>
            </a:r>
          </a:p>
          <a:p>
            <a:pPr algn="l">
              <a:spcAft>
                <a:spcPts val="500"/>
              </a:spcAft>
            </a:pPr>
            <a:r>
              <a:rPr sz="1200" b="0" i="0">
                <a:solidFill>
                  <a:srgbClr val="1F2937"/>
                </a:solidFill>
                <a:latin typeface="Arial"/>
              </a:rPr>
              <a:t>•  Applied STEM &amp; Engineering Innovation</a:t>
            </a:r>
          </a:p>
          <a:p>
            <a:pPr algn="l">
              <a:spcAft>
                <a:spcPts val="500"/>
              </a:spcAft>
            </a:pPr>
            <a:r>
              <a:rPr sz="1200" b="0" i="0">
                <a:solidFill>
                  <a:srgbClr val="1F2937"/>
                </a:solidFill>
                <a:latin typeface="Arial"/>
              </a:rPr>
              <a:t>•  UAVs, Aerospace &amp; Autonomous Systems</a:t>
            </a:r>
          </a:p>
          <a:p>
            <a:pPr algn="l">
              <a:spcAft>
                <a:spcPts val="500"/>
              </a:spcAft>
            </a:pPr>
            <a:r>
              <a:rPr sz="1200" b="0" i="0">
                <a:solidFill>
                  <a:srgbClr val="1F2937"/>
                </a:solidFill>
                <a:latin typeface="Arial"/>
              </a:rPr>
              <a:t>•  Industry 6.0 &amp; Intelligent Industrial Systems</a:t>
            </a:r>
          </a:p>
          <a:p>
            <a:pPr algn="l">
              <a:spcAft>
                <a:spcPts val="500"/>
              </a:spcAft>
            </a:pPr>
            <a:r>
              <a:rPr sz="1200" b="0" i="0">
                <a:solidFill>
                  <a:srgbClr val="1F2937"/>
                </a:solidFill>
                <a:latin typeface="Arial"/>
              </a:rPr>
              <a:t>•  Open Innovation &amp; Real-World Engineering</a:t>
            </a:r>
          </a:p>
        </p:txBody>
      </p:sp>
      <p:sp>
        <p:nvSpPr>
          <p:cNvPr id="24" name="Rectangle 23"/>
          <p:cNvSpPr/>
          <p:nvPr/>
        </p:nvSpPr>
        <p:spPr>
          <a:xfrm>
            <a:off x="8183879" y="4754880"/>
            <a:ext cx="3547872" cy="1170432"/>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200"/>
              </a:spcAft>
            </a:pPr>
            <a:r>
              <a:rPr sz="1000" b="1" i="0">
                <a:solidFill>
                  <a:srgbClr val="F97316"/>
                </a:solidFill>
                <a:latin typeface="Arial"/>
              </a:rPr>
              <a:t>TIP</a:t>
            </a:r>
          </a:p>
          <a:p>
            <a:pPr algn="l">
              <a:spcAft>
                <a:spcPts val="0"/>
              </a:spcAft>
            </a:pPr>
            <a:r>
              <a:rPr sz="1200" b="0" i="0">
                <a:solidFill>
                  <a:srgbClr val="7C2D12"/>
                </a:solidFill>
                <a:latin typeface="Arial"/>
              </a:rPr>
              <a:t>Pick exactly one track. Team ID must follow RISE26-XXXX-XXXX.</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1 · Problem Understanding</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2 / 6</a:t>
            </a:r>
          </a:p>
        </p:txBody>
      </p:sp>
      <p:sp>
        <p:nvSpPr>
          <p:cNvPr id="9" name="Rectangle 8"/>
          <p:cNvSpPr/>
          <p:nvPr/>
        </p:nvSpPr>
        <p:spPr>
          <a:xfrm>
            <a:off x="457200" y="2103120"/>
            <a:ext cx="7223760" cy="132588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The problem, in your own words</a:t>
            </a:r>
          </a:p>
          <a:p>
            <a:pPr algn="l">
              <a:spcAft>
                <a:spcPts val="400"/>
              </a:spcAft>
            </a:pPr>
            <a:r>
              <a:rPr sz="1300" b="0" i="1">
                <a:solidFill>
                  <a:srgbClr val="7A8291"/>
                </a:solidFill>
                <a:latin typeface="Arial"/>
              </a:rPr>
              <a:t>[In 2–3 sentences, describe the problem you are solving. Avoid jargon.]</a:t>
            </a:r>
          </a:p>
        </p:txBody>
      </p:sp>
      <p:sp>
        <p:nvSpPr>
          <p:cNvPr id="10" name="Rectangle 9"/>
          <p:cNvSpPr/>
          <p:nvPr/>
        </p:nvSpPr>
        <p:spPr>
          <a:xfrm>
            <a:off x="457200" y="3566160"/>
            <a:ext cx="3520440" cy="146304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Who faces this problem?</a:t>
            </a:r>
          </a:p>
          <a:p>
            <a:pPr algn="l">
              <a:spcAft>
                <a:spcPts val="400"/>
              </a:spcAft>
            </a:pPr>
            <a:r>
              <a:rPr sz="1300" b="0" i="1">
                <a:solidFill>
                  <a:srgbClr val="7A8291"/>
                </a:solidFill>
                <a:latin typeface="Arial"/>
              </a:rPr>
              <a:t>[Name the people, group or industry affected, and how often.]</a:t>
            </a:r>
          </a:p>
        </p:txBody>
      </p:sp>
      <p:sp>
        <p:nvSpPr>
          <p:cNvPr id="11" name="Rectangle 10"/>
          <p:cNvSpPr/>
          <p:nvPr/>
        </p:nvSpPr>
        <p:spPr>
          <a:xfrm>
            <a:off x="4160520" y="3566160"/>
            <a:ext cx="3520440" cy="146304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Why it matters</a:t>
            </a:r>
          </a:p>
          <a:p>
            <a:pPr algn="l">
              <a:spcAft>
                <a:spcPts val="400"/>
              </a:spcAft>
            </a:pPr>
            <a:r>
              <a:rPr sz="1300" b="0" i="1">
                <a:solidFill>
                  <a:srgbClr val="7A8291"/>
                </a:solidFill>
                <a:latin typeface="Arial"/>
              </a:rPr>
              <a:t>•  [Reason 1]</a:t>
            </a:r>
          </a:p>
          <a:p>
            <a:pPr algn="l">
              <a:spcAft>
                <a:spcPts val="400"/>
              </a:spcAft>
            </a:pPr>
            <a:r>
              <a:rPr sz="1300" b="0" i="1">
                <a:solidFill>
                  <a:srgbClr val="7A8291"/>
                </a:solidFill>
                <a:latin typeface="Arial"/>
              </a:rPr>
              <a:t>•  [Reason 2]</a:t>
            </a:r>
          </a:p>
          <a:p>
            <a:pPr algn="l">
              <a:spcAft>
                <a:spcPts val="400"/>
              </a:spcAft>
            </a:pPr>
            <a:r>
              <a:rPr sz="1300" b="0" i="1">
                <a:solidFill>
                  <a:srgbClr val="7A8291"/>
                </a:solidFill>
                <a:latin typeface="Arial"/>
              </a:rPr>
              <a:t>•  [Reason 3]</a:t>
            </a:r>
          </a:p>
        </p:txBody>
      </p:sp>
      <p:sp>
        <p:nvSpPr>
          <p:cNvPr id="12" name="Rectangle 11"/>
          <p:cNvSpPr/>
          <p:nvPr/>
        </p:nvSpPr>
        <p:spPr>
          <a:xfrm>
            <a:off x="7955279" y="2103120"/>
            <a:ext cx="3776472" cy="2926080"/>
          </a:xfrm>
          <a:prstGeom prst="rect">
            <a:avLst/>
          </a:prstGeom>
          <a:solidFill>
            <a:srgbClr val="F3F6FB"/>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Real-world context</a:t>
            </a:r>
          </a:p>
          <a:p>
            <a:pPr algn="l">
              <a:spcAft>
                <a:spcPts val="400"/>
              </a:spcAft>
            </a:pPr>
            <a:r>
              <a:rPr sz="1300" b="0" i="1">
                <a:solidFill>
                  <a:srgbClr val="7A8291"/>
                </a:solidFill>
                <a:latin typeface="Arial"/>
              </a:rPr>
              <a:t>[Add one real example, observation, statistic or news item that shows the problem exists.]</a:t>
            </a:r>
          </a:p>
          <a:p>
            <a:pPr algn="l">
              <a:spcAft>
                <a:spcPts val="400"/>
              </a:spcAft>
            </a:pPr>
            <a:r>
              <a:rPr sz="1300" b="0" i="1">
                <a:solidFill>
                  <a:srgbClr val="7A8291"/>
                </a:solidFill>
                <a:latin typeface="Arial"/>
              </a:rPr>
              <a:t>[Cite the source; full references go on Slide 6.]</a:t>
            </a:r>
          </a:p>
        </p:txBody>
      </p:sp>
      <p:sp>
        <p:nvSpPr>
          <p:cNvPr id="13" name="Rectangle 12"/>
          <p:cNvSpPr/>
          <p:nvPr/>
        </p:nvSpPr>
        <p:spPr>
          <a:xfrm>
            <a:off x="457200" y="5257800"/>
            <a:ext cx="11274552" cy="548640"/>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0"/>
              </a:spcAft>
            </a:pPr>
            <a:r>
              <a:rPr sz="1200" b="1" i="0">
                <a:solidFill>
                  <a:srgbClr val="F97316"/>
                </a:solidFill>
                <a:latin typeface="Arial"/>
              </a:rPr>
              <a:t>TIP   </a:t>
            </a:r>
            <a:r>
              <a:rPr sz="1200" b="0" i="0">
                <a:solidFill>
                  <a:srgbClr val="7C2D12"/>
                </a:solidFill>
                <a:latin typeface="Arial"/>
              </a:rPr>
              <a:t>Maximum 3 bullets per box. Describe the problem from the user's point of view, not the solution's.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2 · Proposed Solution</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3 / 6</a:t>
            </a:r>
          </a:p>
        </p:txBody>
      </p:sp>
      <p:sp>
        <p:nvSpPr>
          <p:cNvPr id="9" name="Rectangle 8"/>
          <p:cNvSpPr/>
          <p:nvPr/>
        </p:nvSpPr>
        <p:spPr>
          <a:xfrm>
            <a:off x="457200" y="2103120"/>
            <a:ext cx="11274552" cy="109728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Our idea</a:t>
            </a:r>
          </a:p>
          <a:p>
            <a:pPr algn="l">
              <a:spcAft>
                <a:spcPts val="400"/>
              </a:spcAft>
            </a:pPr>
            <a:r>
              <a:rPr sz="1300" b="0" i="1">
                <a:solidFill>
                  <a:srgbClr val="7A8291"/>
                </a:solidFill>
                <a:latin typeface="Arial"/>
              </a:rPr>
              <a:t>[One paragraph: what you will build, who it is for, and what it does.]</a:t>
            </a:r>
          </a:p>
        </p:txBody>
      </p:sp>
      <p:sp>
        <p:nvSpPr>
          <p:cNvPr id="10" name="Rectangle 9"/>
          <p:cNvSpPr/>
          <p:nvPr/>
        </p:nvSpPr>
        <p:spPr>
          <a:xfrm>
            <a:off x="457200" y="3291840"/>
            <a:ext cx="5486400" cy="32004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lIns="0" rIns="0" tIns="73152" bIns="73152" wrap="square"/>
          <a:lstStyle/>
          <a:p>
            <a:pPr algn="l">
              <a:spcAft>
                <a:spcPts val="400"/>
              </a:spcAft>
            </a:pPr>
            <a:r>
              <a:rPr sz="1400" b="1" i="0">
                <a:solidFill>
                  <a:srgbClr val="0B2E6D"/>
                </a:solidFill>
                <a:latin typeface="Arial"/>
              </a:rPr>
              <a:t>How it works</a:t>
            </a:r>
          </a:p>
        </p:txBody>
      </p:sp>
      <p:sp>
        <p:nvSpPr>
          <p:cNvPr id="11" name="Rectangle 10"/>
          <p:cNvSpPr/>
          <p:nvPr/>
        </p:nvSpPr>
        <p:spPr>
          <a:xfrm>
            <a:off x="457200" y="3657600"/>
            <a:ext cx="3108960" cy="1143000"/>
          </a:xfrm>
          <a:prstGeom prst="rect">
            <a:avLst/>
          </a:prstGeom>
          <a:solidFill>
            <a:srgbClr val="F3F6FB"/>
          </a:solidFill>
          <a:ln w="15875">
            <a:solidFill>
              <a:srgbClr val="0B2E6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a:spcAft>
                <a:spcPts val="400"/>
              </a:spcAft>
            </a:pPr>
            <a:r>
              <a:rPr sz="1400" b="1" i="0">
                <a:solidFill>
                  <a:srgbClr val="0B2E6D"/>
                </a:solidFill>
                <a:latin typeface="Arial"/>
              </a:rPr>
              <a:t>INPUT</a:t>
            </a:r>
          </a:p>
          <a:p>
            <a:pPr algn="ctr">
              <a:spcAft>
                <a:spcPts val="400"/>
              </a:spcAft>
            </a:pPr>
            <a:r>
              <a:rPr sz="1200" b="0" i="1">
                <a:solidFill>
                  <a:srgbClr val="7A8291"/>
                </a:solidFill>
                <a:latin typeface="Arial"/>
              </a:rPr>
              <a:t>[Sensor, camera, user input, dataset]</a:t>
            </a:r>
          </a:p>
        </p:txBody>
      </p:sp>
      <p:sp>
        <p:nvSpPr>
          <p:cNvPr id="12" name="Rectangle 11"/>
          <p:cNvSpPr/>
          <p:nvPr/>
        </p:nvSpPr>
        <p:spPr>
          <a:xfrm>
            <a:off x="4539996" y="3657600"/>
            <a:ext cx="3108960" cy="1143000"/>
          </a:xfrm>
          <a:prstGeom prst="rect">
            <a:avLst/>
          </a:prstGeom>
          <a:solidFill>
            <a:srgbClr val="F3F6FB"/>
          </a:solidFill>
          <a:ln w="15875">
            <a:solidFill>
              <a:srgbClr val="0B2E6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a:spcAft>
                <a:spcPts val="400"/>
              </a:spcAft>
            </a:pPr>
            <a:r>
              <a:rPr sz="1400" b="1" i="0">
                <a:solidFill>
                  <a:srgbClr val="0B2E6D"/>
                </a:solidFill>
                <a:latin typeface="Arial"/>
              </a:rPr>
              <a:t>PROCESSING</a:t>
            </a:r>
          </a:p>
          <a:p>
            <a:pPr algn="ctr">
              <a:spcAft>
                <a:spcPts val="400"/>
              </a:spcAft>
            </a:pPr>
            <a:r>
              <a:rPr sz="1200" b="0" i="1">
                <a:solidFill>
                  <a:srgbClr val="7A8291"/>
                </a:solidFill>
                <a:latin typeface="Arial"/>
              </a:rPr>
              <a:t>[Controller, algorithm, AI model]</a:t>
            </a:r>
          </a:p>
        </p:txBody>
      </p:sp>
      <p:sp>
        <p:nvSpPr>
          <p:cNvPr id="13" name="Rectangle 12"/>
          <p:cNvSpPr/>
          <p:nvPr/>
        </p:nvSpPr>
        <p:spPr>
          <a:xfrm>
            <a:off x="8622792" y="3657600"/>
            <a:ext cx="3108960" cy="1143000"/>
          </a:xfrm>
          <a:prstGeom prst="rect">
            <a:avLst/>
          </a:prstGeom>
          <a:solidFill>
            <a:srgbClr val="F3F6FB"/>
          </a:solidFill>
          <a:ln w="15875">
            <a:solidFill>
              <a:srgbClr val="0B2E6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a:spcAft>
                <a:spcPts val="400"/>
              </a:spcAft>
            </a:pPr>
            <a:r>
              <a:rPr sz="1400" b="1" i="0">
                <a:solidFill>
                  <a:srgbClr val="0B2E6D"/>
                </a:solidFill>
                <a:latin typeface="Arial"/>
              </a:rPr>
              <a:t>OUTPUT</a:t>
            </a:r>
          </a:p>
          <a:p>
            <a:pPr algn="ctr">
              <a:spcAft>
                <a:spcPts val="400"/>
              </a:spcAft>
            </a:pPr>
            <a:r>
              <a:rPr sz="1200" b="0" i="1">
                <a:solidFill>
                  <a:srgbClr val="7A8291"/>
                </a:solidFill>
                <a:latin typeface="Arial"/>
              </a:rPr>
              <a:t>[Display, actuator, report, alert]</a:t>
            </a:r>
          </a:p>
        </p:txBody>
      </p:sp>
      <p:sp>
        <p:nvSpPr>
          <p:cNvPr id="14" name="Right Arrow 13"/>
          <p:cNvSpPr/>
          <p:nvPr/>
        </p:nvSpPr>
        <p:spPr>
          <a:xfrm>
            <a:off x="3778758" y="4046220"/>
            <a:ext cx="548640" cy="365760"/>
          </a:xfrm>
          <a:prstGeom prst="rightArrow">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15" name="Right Arrow 14"/>
          <p:cNvSpPr/>
          <p:nvPr/>
        </p:nvSpPr>
        <p:spPr>
          <a:xfrm>
            <a:off x="7861554" y="4046220"/>
            <a:ext cx="548640" cy="365760"/>
          </a:xfrm>
          <a:prstGeom prst="rightArrow">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16" name="Rectangle 15"/>
          <p:cNvSpPr/>
          <p:nvPr/>
        </p:nvSpPr>
        <p:spPr>
          <a:xfrm>
            <a:off x="457200" y="4983480"/>
            <a:ext cx="7223760" cy="109728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What makes it different</a:t>
            </a:r>
          </a:p>
          <a:p>
            <a:pPr algn="l">
              <a:spcAft>
                <a:spcPts val="400"/>
              </a:spcAft>
            </a:pPr>
            <a:r>
              <a:rPr sz="1300" b="0" i="1">
                <a:solidFill>
                  <a:srgbClr val="7A8291"/>
                </a:solidFill>
                <a:latin typeface="Arial"/>
              </a:rPr>
              <a:t>[2–3 points: how is this new compared with existing solutions?]</a:t>
            </a:r>
          </a:p>
        </p:txBody>
      </p:sp>
      <p:sp>
        <p:nvSpPr>
          <p:cNvPr id="17" name="Rectangle 16"/>
          <p:cNvSpPr/>
          <p:nvPr/>
        </p:nvSpPr>
        <p:spPr>
          <a:xfrm>
            <a:off x="7955279" y="4983480"/>
            <a:ext cx="3776472" cy="1097280"/>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200"/>
              </a:spcAft>
            </a:pPr>
            <a:r>
              <a:rPr sz="1000" b="1" i="0">
                <a:solidFill>
                  <a:srgbClr val="F97316"/>
                </a:solidFill>
                <a:latin typeface="Arial"/>
              </a:rPr>
              <a:t>TIP</a:t>
            </a:r>
          </a:p>
          <a:p>
            <a:pPr algn="l">
              <a:spcAft>
                <a:spcPts val="0"/>
              </a:spcAft>
            </a:pPr>
            <a:r>
              <a:rPr sz="1200" b="0" i="0">
                <a:solidFill>
                  <a:srgbClr val="7C2D12"/>
                </a:solidFill>
                <a:latin typeface="Arial"/>
              </a:rPr>
              <a:t>Use a diagram instead of paragraphs. Judges should see the input, processing and output at a glance.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3 · Technical Approach</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4 / 6</a:t>
            </a:r>
          </a:p>
        </p:txBody>
      </p:sp>
      <p:sp>
        <p:nvSpPr>
          <p:cNvPr id="9" name="Rectangle 8"/>
          <p:cNvSpPr/>
          <p:nvPr/>
        </p:nvSpPr>
        <p:spPr>
          <a:xfrm>
            <a:off x="457200" y="2103120"/>
            <a:ext cx="3657600" cy="123444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Hardware &amp; components</a:t>
            </a:r>
          </a:p>
          <a:p>
            <a:pPr algn="l">
              <a:spcAft>
                <a:spcPts val="400"/>
              </a:spcAft>
            </a:pPr>
            <a:r>
              <a:rPr sz="1300" b="0" i="1">
                <a:solidFill>
                  <a:srgbClr val="7A8291"/>
                </a:solidFill>
                <a:latin typeface="Arial"/>
              </a:rPr>
              <a:t>[List boards, motors, modules and parts, with quantities]</a:t>
            </a:r>
          </a:p>
        </p:txBody>
      </p:sp>
      <p:sp>
        <p:nvSpPr>
          <p:cNvPr id="10" name="Rectangle 9"/>
          <p:cNvSpPr/>
          <p:nvPr/>
        </p:nvSpPr>
        <p:spPr>
          <a:xfrm>
            <a:off x="457200" y="3456432"/>
            <a:ext cx="3657600" cy="105156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Sensors &amp; actuators</a:t>
            </a:r>
          </a:p>
          <a:p>
            <a:pPr algn="l">
              <a:spcAft>
                <a:spcPts val="400"/>
              </a:spcAft>
            </a:pPr>
            <a:r>
              <a:rPr sz="1300" b="0" i="1">
                <a:solidFill>
                  <a:srgbClr val="7A8291"/>
                </a:solidFill>
                <a:latin typeface="Arial"/>
              </a:rPr>
              <a:t>[Which sensor measures what? Which actuator drives what?]</a:t>
            </a:r>
          </a:p>
        </p:txBody>
      </p:sp>
      <p:sp>
        <p:nvSpPr>
          <p:cNvPr id="11" name="Rectangle 10"/>
          <p:cNvSpPr/>
          <p:nvPr/>
        </p:nvSpPr>
        <p:spPr>
          <a:xfrm>
            <a:off x="457200" y="4626864"/>
            <a:ext cx="3657600" cy="123444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Software &amp; code</a:t>
            </a:r>
          </a:p>
          <a:p>
            <a:pPr algn="l">
              <a:spcAft>
                <a:spcPts val="400"/>
              </a:spcAft>
            </a:pPr>
            <a:r>
              <a:rPr sz="1300" b="0" i="1">
                <a:solidFill>
                  <a:srgbClr val="7A8291"/>
                </a:solidFill>
                <a:latin typeface="Arial"/>
              </a:rPr>
              <a:t>[Language, libraries, tools, AI models, simulators]</a:t>
            </a:r>
          </a:p>
        </p:txBody>
      </p:sp>
      <p:sp>
        <p:nvSpPr>
          <p:cNvPr id="12" name="Rectangle 11"/>
          <p:cNvSpPr/>
          <p:nvPr/>
        </p:nvSpPr>
        <p:spPr>
          <a:xfrm>
            <a:off x="4389120" y="2103120"/>
            <a:ext cx="7342631" cy="2606040"/>
          </a:xfrm>
          <a:prstGeom prst="rect">
            <a:avLst/>
          </a:prstGeom>
          <a:noFill/>
          <a:ln w="15875">
            <a:solidFill>
              <a:srgbClr val="0B2E6D"/>
            </a:solidFill>
            <a:prstDash val="dash"/>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ctr">
              <a:spcAft>
                <a:spcPts val="600"/>
              </a:spcAft>
            </a:pPr>
            <a:r>
              <a:rPr sz="1400" b="1" i="0">
                <a:solidFill>
                  <a:srgbClr val="0B2E6D"/>
                </a:solidFill>
                <a:latin typeface="Arial"/>
              </a:rPr>
              <a:t>Sketch / system diagram</a:t>
            </a:r>
          </a:p>
          <a:p>
            <a:pPr algn="ctr">
              <a:spcAft>
                <a:spcPts val="400"/>
              </a:spcAft>
            </a:pPr>
            <a:r>
              <a:rPr sz="1300" b="0" i="1">
                <a:solidFill>
                  <a:srgbClr val="7A8291"/>
                </a:solidFill>
                <a:latin typeface="Arial"/>
              </a:rPr>
              <a:t>[Insert your circuit, mechanical sketch or system diagram here. Label every block.]</a:t>
            </a:r>
          </a:p>
        </p:txBody>
      </p:sp>
      <p:sp>
        <p:nvSpPr>
          <p:cNvPr id="13" name="Rectangle 12"/>
          <p:cNvSpPr/>
          <p:nvPr/>
        </p:nvSpPr>
        <p:spPr>
          <a:xfrm>
            <a:off x="4389120" y="4846320"/>
            <a:ext cx="4663440" cy="1014984"/>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How we will build &amp; test</a:t>
            </a:r>
          </a:p>
          <a:p>
            <a:pPr algn="l">
              <a:spcAft>
                <a:spcPts val="400"/>
              </a:spcAft>
            </a:pPr>
            <a:r>
              <a:rPr sz="1300" b="0" i="1">
                <a:solidFill>
                  <a:srgbClr val="7A8291"/>
                </a:solidFill>
                <a:latin typeface="Arial"/>
              </a:rPr>
              <a:t>[Build in stages and test each module before integration. State how you will measure success.]</a:t>
            </a:r>
          </a:p>
        </p:txBody>
      </p:sp>
      <p:sp>
        <p:nvSpPr>
          <p:cNvPr id="14" name="Rectangle 13"/>
          <p:cNvSpPr/>
          <p:nvPr/>
        </p:nvSpPr>
        <p:spPr>
          <a:xfrm>
            <a:off x="9235440" y="4846320"/>
            <a:ext cx="2496312" cy="1014984"/>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200"/>
              </a:spcAft>
            </a:pPr>
            <a:r>
              <a:rPr sz="1000" b="1" i="0">
                <a:solidFill>
                  <a:srgbClr val="F97316"/>
                </a:solidFill>
                <a:latin typeface="Arial"/>
              </a:rPr>
              <a:t>TIP</a:t>
            </a:r>
          </a:p>
          <a:p>
            <a:pPr algn="l">
              <a:spcAft>
                <a:spcPts val="0"/>
              </a:spcAft>
            </a:pPr>
            <a:r>
              <a:rPr sz="1200" b="0" i="0">
                <a:solidFill>
                  <a:srgbClr val="7C2D12"/>
                </a:solidFill>
                <a:latin typeface="Arial"/>
              </a:rPr>
              <a:t>Use a diagram, not paragraphs. Name exact parts.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4 · Feasibility &amp; Impact</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5 / 6</a:t>
            </a:r>
          </a:p>
        </p:txBody>
      </p:sp>
      <p:sp>
        <p:nvSpPr>
          <p:cNvPr id="9" name="Rectangle 8"/>
          <p:cNvSpPr/>
          <p:nvPr/>
        </p:nvSpPr>
        <p:spPr>
          <a:xfrm>
            <a:off x="457200" y="2103120"/>
            <a:ext cx="3611880" cy="27432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What we can build by the prototype stage</a:t>
            </a:r>
          </a:p>
          <a:p>
            <a:pPr algn="l">
              <a:spcAft>
                <a:spcPts val="400"/>
              </a:spcAft>
            </a:pPr>
            <a:r>
              <a:rPr sz="1300" b="0" i="1">
                <a:solidFill>
                  <a:srgbClr val="7A8291"/>
                </a:solidFill>
                <a:latin typeface="Arial"/>
              </a:rPr>
              <a:t>•  [Core feature 1, working by 14 Nov]</a:t>
            </a:r>
          </a:p>
          <a:p>
            <a:pPr algn="l">
              <a:spcAft>
                <a:spcPts val="400"/>
              </a:spcAft>
            </a:pPr>
            <a:r>
              <a:rPr sz="1300" b="0" i="1">
                <a:solidFill>
                  <a:srgbClr val="7A8291"/>
                </a:solidFill>
                <a:latin typeface="Arial"/>
              </a:rPr>
              <a:t>•  [Core feature 2]</a:t>
            </a:r>
          </a:p>
          <a:p>
            <a:pPr algn="l">
              <a:spcAft>
                <a:spcPts val="400"/>
              </a:spcAft>
            </a:pPr>
            <a:r>
              <a:rPr sz="1300" b="0" i="1">
                <a:solidFill>
                  <a:srgbClr val="7A8291"/>
                </a:solidFill>
                <a:latin typeface="Arial"/>
              </a:rPr>
              <a:t>•  [Optional stretch goal, marked as optional]</a:t>
            </a:r>
          </a:p>
        </p:txBody>
      </p:sp>
      <p:sp>
        <p:nvSpPr>
          <p:cNvPr id="10" name="Rectangle 9"/>
          <p:cNvSpPr/>
          <p:nvPr/>
        </p:nvSpPr>
        <p:spPr>
          <a:xfrm>
            <a:off x="4288536" y="2103120"/>
            <a:ext cx="3611880" cy="27432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Risks &amp; how we handle them</a:t>
            </a:r>
          </a:p>
          <a:p>
            <a:pPr algn="l">
              <a:spcAft>
                <a:spcPts val="400"/>
              </a:spcAft>
            </a:pPr>
            <a:r>
              <a:rPr sz="1300" b="0" i="1">
                <a:solidFill>
                  <a:srgbClr val="7A8291"/>
                </a:solidFill>
                <a:latin typeface="Arial"/>
              </a:rPr>
              <a:t>•  [Risk 1 → mitigation]</a:t>
            </a:r>
          </a:p>
          <a:p>
            <a:pPr algn="l">
              <a:spcAft>
                <a:spcPts val="400"/>
              </a:spcAft>
            </a:pPr>
            <a:r>
              <a:rPr sz="1300" b="0" i="1">
                <a:solidFill>
                  <a:srgbClr val="7A8291"/>
                </a:solidFill>
                <a:latin typeface="Arial"/>
              </a:rPr>
              <a:t>•  [Risk 2 → mitigation]</a:t>
            </a:r>
          </a:p>
          <a:p>
            <a:pPr algn="l">
              <a:spcAft>
                <a:spcPts val="400"/>
              </a:spcAft>
            </a:pPr>
            <a:r>
              <a:rPr sz="1300" b="0" i="1">
                <a:solidFill>
                  <a:srgbClr val="7A8291"/>
                </a:solidFill>
                <a:latin typeface="Arial"/>
              </a:rPr>
              <a:t>•  [Risk 3 → mitigation]</a:t>
            </a:r>
          </a:p>
        </p:txBody>
      </p:sp>
      <p:sp>
        <p:nvSpPr>
          <p:cNvPr id="11" name="Rectangle 10"/>
          <p:cNvSpPr/>
          <p:nvPr/>
        </p:nvSpPr>
        <p:spPr>
          <a:xfrm>
            <a:off x="8119872" y="2103120"/>
            <a:ext cx="3611880" cy="27432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Expected impact</a:t>
            </a:r>
          </a:p>
          <a:p>
            <a:pPr algn="l">
              <a:spcAft>
                <a:spcPts val="400"/>
              </a:spcAft>
            </a:pPr>
            <a:r>
              <a:rPr sz="1300" b="0" i="1">
                <a:solidFill>
                  <a:srgbClr val="7A8291"/>
                </a:solidFill>
                <a:latin typeface="Arial"/>
              </a:rPr>
              <a:t>•  [Who benefits: students, industry, community]</a:t>
            </a:r>
          </a:p>
          <a:p>
            <a:pPr algn="l">
              <a:spcAft>
                <a:spcPts val="400"/>
              </a:spcAft>
            </a:pPr>
            <a:r>
              <a:rPr sz="1300" b="0" i="1">
                <a:solidFill>
                  <a:srgbClr val="7A8291"/>
                </a:solidFill>
                <a:latin typeface="Arial"/>
              </a:rPr>
              <a:t>•  [How they benefit; add a measure if you can]</a:t>
            </a:r>
          </a:p>
        </p:txBody>
      </p:sp>
      <p:sp>
        <p:nvSpPr>
          <p:cNvPr id="12" name="Rectangle 11"/>
          <p:cNvSpPr/>
          <p:nvPr/>
        </p:nvSpPr>
        <p:spPr>
          <a:xfrm>
            <a:off x="457200" y="5120640"/>
            <a:ext cx="11274552" cy="640080"/>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0"/>
              </a:spcAft>
            </a:pPr>
            <a:r>
              <a:rPr sz="1200" b="1" i="0">
                <a:solidFill>
                  <a:srgbClr val="F97316"/>
                </a:solidFill>
                <a:latin typeface="Arial"/>
              </a:rPr>
              <a:t>TIP   </a:t>
            </a:r>
            <a:r>
              <a:rPr sz="1200" b="0" i="0">
                <a:solidFill>
                  <a:srgbClr val="7C2D12"/>
                </a:solidFill>
                <a:latin typeface="Arial"/>
              </a:rPr>
              <a:t>A small working prototype beats a large idea that is not built. Show what is achievable by 14 Nov.</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upil-combined.png"/>
          <p:cNvPicPr>
            <a:picLocks noChangeAspect="1"/>
          </p:cNvPicPr>
          <p:nvPr/>
        </p:nvPicPr>
        <p:blipFill>
          <a:blip r:embed="rId2"/>
          <a:stretch>
            <a:fillRect/>
          </a:stretch>
        </p:blipFill>
        <p:spPr>
          <a:xfrm>
            <a:off x="457200" y="182880"/>
            <a:ext cx="989703" cy="731520"/>
          </a:xfrm>
          <a:prstGeom prst="rect">
            <a:avLst/>
          </a:prstGeom>
        </p:spPr>
      </p:pic>
      <p:pic>
        <p:nvPicPr>
          <p:cNvPr id="3" name="Picture 2" descr="rise-logo-640.png"/>
          <p:cNvPicPr>
            <a:picLocks noChangeAspect="1"/>
          </p:cNvPicPr>
          <p:nvPr/>
        </p:nvPicPr>
        <p:blipFill>
          <a:blip r:embed="rId3"/>
          <a:stretch>
            <a:fillRect/>
          </a:stretch>
        </p:blipFill>
        <p:spPr>
          <a:xfrm>
            <a:off x="10136635" y="182880"/>
            <a:ext cx="1597859" cy="731520"/>
          </a:xfrm>
          <a:prstGeom prst="rect">
            <a:avLst/>
          </a:prstGeom>
        </p:spPr>
      </p:pic>
      <p:sp>
        <p:nvSpPr>
          <p:cNvPr id="4" name="Rectangle 3"/>
          <p:cNvSpPr/>
          <p:nvPr/>
        </p:nvSpPr>
        <p:spPr>
          <a:xfrm>
            <a:off x="0" y="1097280"/>
            <a:ext cx="12191695" cy="777240"/>
          </a:xfrm>
          <a:prstGeom prst="rect">
            <a:avLst/>
          </a:prstGeom>
          <a:solidFill>
            <a:srgbClr val="0B2E6D"/>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0" rIns="457200" tIns="73152" bIns="73152" wrap="square"/>
          <a:lstStyle/>
          <a:p>
            <a:pPr algn="l">
              <a:spcAft>
                <a:spcPts val="0"/>
              </a:spcAft>
            </a:pPr>
            <a:r>
              <a:rPr sz="2600" b="1" i="0">
                <a:solidFill>
                  <a:srgbClr val="FFFFFF"/>
                </a:solidFill>
                <a:latin typeface="Arial"/>
              </a:rPr>
              <a:t>5 · Viability &amp; Cost</a:t>
            </a:r>
          </a:p>
        </p:txBody>
      </p:sp>
      <p:sp>
        <p:nvSpPr>
          <p:cNvPr id="5" name="Rectangle 4"/>
          <p:cNvSpPr/>
          <p:nvPr/>
        </p:nvSpPr>
        <p:spPr>
          <a:xfrm>
            <a:off x="0" y="1874519"/>
            <a:ext cx="12191695" cy="54864"/>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6" name="Rectangle 5"/>
          <p:cNvSpPr/>
          <p:nvPr/>
        </p:nvSpPr>
        <p:spPr>
          <a:xfrm>
            <a:off x="457200" y="6263640"/>
            <a:ext cx="11274552" cy="13716"/>
          </a:xfrm>
          <a:prstGeom prst="rect">
            <a:avLst/>
          </a:prstGeom>
          <a:solidFill>
            <a:srgbClr val="C9D1DD"/>
          </a:solidFill>
          <a:ln>
            <a:no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ctr"/>
          </a:p>
        </p:txBody>
      </p:sp>
      <p:sp>
        <p:nvSpPr>
          <p:cNvPr id="7" name="Rectangle 6"/>
          <p:cNvSpPr/>
          <p:nvPr/>
        </p:nvSpPr>
        <p:spPr>
          <a:xfrm>
            <a:off x="457200" y="6309360"/>
            <a:ext cx="96012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l">
              <a:spcAft>
                <a:spcPts val="0"/>
              </a:spcAft>
            </a:pPr>
            <a:r>
              <a:rPr sz="1000" b="0" i="0">
                <a:solidFill>
                  <a:srgbClr val="6B7280"/>
                </a:solidFill>
                <a:latin typeface="Arial"/>
              </a:rPr>
              <a:t>RISE Hackathon 2026 · Round 1 · Team: [Team Name] · Track: [Track]</a:t>
            </a:r>
          </a:p>
        </p:txBody>
      </p:sp>
      <p:sp>
        <p:nvSpPr>
          <p:cNvPr id="8" name="Rectangle 7"/>
          <p:cNvSpPr/>
          <p:nvPr/>
        </p:nvSpPr>
        <p:spPr>
          <a:xfrm>
            <a:off x="9902952" y="6309360"/>
            <a:ext cx="1828800" cy="36576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73152" bIns="73152" wrap="square"/>
          <a:lstStyle/>
          <a:p>
            <a:pPr algn="r">
              <a:spcAft>
                <a:spcPts val="0"/>
              </a:spcAft>
            </a:pPr>
            <a:r>
              <a:rPr sz="1000" b="1" i="0">
                <a:solidFill>
                  <a:srgbClr val="0B2E6D"/>
                </a:solidFill>
                <a:latin typeface="Arial"/>
              </a:rPr>
              <a:t>6 / 6</a:t>
            </a:r>
          </a:p>
        </p:txBody>
      </p:sp>
      <p:graphicFrame>
        <p:nvGraphicFramePr>
          <p:cNvPr id="9" name="Table 8"/>
          <p:cNvGraphicFramePr>
            <a:graphicFrameLocks noGrp="1"/>
          </p:cNvGraphicFramePr>
          <p:nvPr/>
        </p:nvGraphicFramePr>
        <p:xfrm>
          <a:off x="457200" y="2103120"/>
          <a:ext cx="6309360" cy="2194560"/>
        </p:xfrm>
        <a:graphic>
          <a:graphicData uri="http://schemas.openxmlformats.org/drawingml/2006/table">
            <a:tbl>
              <a:tblPr firstRow="1" bandRow="1">
                <a:tableStyleId>{5C22544A-7EE6-4342-B048-85BDC9FD1C3A}</a:tableStyleId>
              </a:tblPr>
              <a:tblGrid>
                <a:gridCol w="3200400"/>
                <a:gridCol w="1097280"/>
                <a:gridCol w="2011680"/>
              </a:tblGrid>
              <a:tr h="365760">
                <a:tc>
                  <a:txBody>
                    <a:bodyPr wrap="square"/>
                    <a:lstStyle/>
                    <a:p>
                      <a:pPr algn="l">
                        <a:spcAft>
                          <a:spcPts val="0"/>
                        </a:spcAft>
                      </a:pPr>
                      <a:r>
                        <a:rPr sz="1300" b="1" i="0">
                          <a:solidFill>
                            <a:srgbClr val="FFFFFF"/>
                          </a:solidFill>
                          <a:latin typeface="Arial"/>
                        </a:rPr>
                        <a:t>Component / item</a:t>
                      </a:r>
                    </a:p>
                  </a:txBody>
                  <a:tcPr marL="73152" anchor="ctr">
                    <a:solidFill>
                      <a:srgbClr val="0B2E6D"/>
                    </a:solidFill>
                  </a:tcPr>
                </a:tc>
                <a:tc>
                  <a:txBody>
                    <a:bodyPr wrap="square"/>
                    <a:lstStyle/>
                    <a:p>
                      <a:pPr algn="l">
                        <a:spcAft>
                          <a:spcPts val="0"/>
                        </a:spcAft>
                      </a:pPr>
                      <a:r>
                        <a:rPr sz="1300" b="1" i="0">
                          <a:solidFill>
                            <a:srgbClr val="FFFFFF"/>
                          </a:solidFill>
                          <a:latin typeface="Arial"/>
                        </a:rPr>
                        <a:t>Quantity</a:t>
                      </a:r>
                    </a:p>
                  </a:txBody>
                  <a:tcPr marL="73152" anchor="ctr">
                    <a:solidFill>
                      <a:srgbClr val="0B2E6D"/>
                    </a:solidFill>
                  </a:tcPr>
                </a:tc>
                <a:tc>
                  <a:txBody>
                    <a:bodyPr wrap="square"/>
                    <a:lstStyle/>
                    <a:p>
                      <a:pPr algn="l">
                        <a:spcAft>
                          <a:spcPts val="0"/>
                        </a:spcAft>
                      </a:pPr>
                      <a:r>
                        <a:rPr sz="1300" b="1" i="0">
                          <a:solidFill>
                            <a:srgbClr val="FFFFFF"/>
                          </a:solidFill>
                          <a:latin typeface="Arial"/>
                        </a:rPr>
                        <a:t>Approx. cost (₹)</a:t>
                      </a:r>
                    </a:p>
                  </a:txBody>
                  <a:tcPr marL="73152" anchor="ctr">
                    <a:solidFill>
                      <a:srgbClr val="0B2E6D"/>
                    </a:solidFill>
                  </a:tcPr>
                </a:tc>
              </a:tr>
              <a:tr h="365760">
                <a:tc>
                  <a:txBody>
                    <a:bodyPr wrap="square"/>
                    <a:lstStyle/>
                    <a:p>
                      <a:pPr algn="l">
                        <a:spcAft>
                          <a:spcPts val="0"/>
                        </a:spcAft>
                      </a:pPr>
                      <a:r>
                        <a:rPr sz="1200" b="0" i="1">
                          <a:solidFill>
                            <a:srgbClr val="7A8291"/>
                          </a:solidFill>
                          <a:latin typeface="Arial"/>
                        </a:rPr>
                        <a:t>[Item 1]</a:t>
                      </a:r>
                    </a:p>
                  </a:txBody>
                  <a:tcPr marL="73152" anchor="ctr">
                    <a:solidFill>
                      <a:srgbClr val="FFFFFF"/>
                    </a:solidFill>
                  </a:tcPr>
                </a:tc>
                <a:tc>
                  <a:txBody>
                    <a:bodyPr wrap="square"/>
                    <a:lstStyle/>
                    <a:p>
                      <a:pPr algn="l">
                        <a:spcAft>
                          <a:spcPts val="0"/>
                        </a:spcAft>
                      </a:pPr>
                      <a:r>
                        <a:rPr sz="1200" b="0" i="1">
                          <a:solidFill>
                            <a:srgbClr val="7A8291"/>
                          </a:solidFill>
                          <a:latin typeface="Arial"/>
                        </a:rPr>
                        <a:t>[Qty]</a:t>
                      </a:r>
                    </a:p>
                  </a:txBody>
                  <a:tcPr marL="73152" anchor="ctr">
                    <a:solidFill>
                      <a:srgbClr val="FFFFFF"/>
                    </a:solidFill>
                  </a:tcPr>
                </a:tc>
                <a:tc>
                  <a:txBody>
                    <a:bodyPr wrap="square"/>
                    <a:lstStyle/>
                    <a:p>
                      <a:pPr algn="l">
                        <a:spcAft>
                          <a:spcPts val="0"/>
                        </a:spcAft>
                      </a:pPr>
                      <a:r>
                        <a:rPr sz="1200" b="0" i="1">
                          <a:solidFill>
                            <a:srgbClr val="7A8291"/>
                          </a:solidFill>
                          <a:latin typeface="Arial"/>
                        </a:rPr>
                        <a:t>[₹]</a:t>
                      </a:r>
                    </a:p>
                  </a:txBody>
                  <a:tcPr marL="73152" anchor="ctr">
                    <a:solidFill>
                      <a:srgbClr val="FFFFFF"/>
                    </a:solidFill>
                  </a:tcPr>
                </a:tc>
              </a:tr>
              <a:tr h="365760">
                <a:tc>
                  <a:txBody>
                    <a:bodyPr wrap="square"/>
                    <a:lstStyle/>
                    <a:p>
                      <a:pPr algn="l">
                        <a:spcAft>
                          <a:spcPts val="0"/>
                        </a:spcAft>
                      </a:pPr>
                      <a:r>
                        <a:rPr sz="1200" b="0" i="1">
                          <a:solidFill>
                            <a:srgbClr val="7A8291"/>
                          </a:solidFill>
                          <a:latin typeface="Arial"/>
                        </a:rPr>
                        <a:t>[Item 2]</a:t>
                      </a:r>
                    </a:p>
                  </a:txBody>
                  <a:tcPr marL="73152" anchor="ctr">
                    <a:solidFill>
                      <a:srgbClr val="FFFFFF"/>
                    </a:solidFill>
                  </a:tcPr>
                </a:tc>
                <a:tc>
                  <a:txBody>
                    <a:bodyPr wrap="square"/>
                    <a:lstStyle/>
                    <a:p>
                      <a:pPr algn="l">
                        <a:spcAft>
                          <a:spcPts val="0"/>
                        </a:spcAft>
                      </a:pPr>
                      <a:r>
                        <a:rPr sz="1200" b="0" i="1">
                          <a:solidFill>
                            <a:srgbClr val="7A8291"/>
                          </a:solidFill>
                          <a:latin typeface="Arial"/>
                        </a:rPr>
                        <a:t>[Qty]</a:t>
                      </a:r>
                    </a:p>
                  </a:txBody>
                  <a:tcPr marL="73152" anchor="ctr">
                    <a:solidFill>
                      <a:srgbClr val="FFFFFF"/>
                    </a:solidFill>
                  </a:tcPr>
                </a:tc>
                <a:tc>
                  <a:txBody>
                    <a:bodyPr wrap="square"/>
                    <a:lstStyle/>
                    <a:p>
                      <a:pPr algn="l">
                        <a:spcAft>
                          <a:spcPts val="0"/>
                        </a:spcAft>
                      </a:pPr>
                      <a:r>
                        <a:rPr sz="1200" b="0" i="1">
                          <a:solidFill>
                            <a:srgbClr val="7A8291"/>
                          </a:solidFill>
                          <a:latin typeface="Arial"/>
                        </a:rPr>
                        <a:t>[₹]</a:t>
                      </a:r>
                    </a:p>
                  </a:txBody>
                  <a:tcPr marL="73152" anchor="ctr">
                    <a:solidFill>
                      <a:srgbClr val="FFFFFF"/>
                    </a:solidFill>
                  </a:tcPr>
                </a:tc>
              </a:tr>
              <a:tr h="365760">
                <a:tc>
                  <a:txBody>
                    <a:bodyPr wrap="square"/>
                    <a:lstStyle/>
                    <a:p>
                      <a:pPr algn="l">
                        <a:spcAft>
                          <a:spcPts val="0"/>
                        </a:spcAft>
                      </a:pPr>
                      <a:r>
                        <a:rPr sz="1200" b="0" i="1">
                          <a:solidFill>
                            <a:srgbClr val="7A8291"/>
                          </a:solidFill>
                          <a:latin typeface="Arial"/>
                        </a:rPr>
                        <a:t>[Item 3]</a:t>
                      </a:r>
                    </a:p>
                  </a:txBody>
                  <a:tcPr marL="73152" anchor="ctr">
                    <a:solidFill>
                      <a:srgbClr val="FFFFFF"/>
                    </a:solidFill>
                  </a:tcPr>
                </a:tc>
                <a:tc>
                  <a:txBody>
                    <a:bodyPr wrap="square"/>
                    <a:lstStyle/>
                    <a:p>
                      <a:pPr algn="l">
                        <a:spcAft>
                          <a:spcPts val="0"/>
                        </a:spcAft>
                      </a:pPr>
                      <a:r>
                        <a:rPr sz="1200" b="0" i="1">
                          <a:solidFill>
                            <a:srgbClr val="7A8291"/>
                          </a:solidFill>
                          <a:latin typeface="Arial"/>
                        </a:rPr>
                        <a:t>[Qty]</a:t>
                      </a:r>
                    </a:p>
                  </a:txBody>
                  <a:tcPr marL="73152" anchor="ctr">
                    <a:solidFill>
                      <a:srgbClr val="FFFFFF"/>
                    </a:solidFill>
                  </a:tcPr>
                </a:tc>
                <a:tc>
                  <a:txBody>
                    <a:bodyPr wrap="square"/>
                    <a:lstStyle/>
                    <a:p>
                      <a:pPr algn="l">
                        <a:spcAft>
                          <a:spcPts val="0"/>
                        </a:spcAft>
                      </a:pPr>
                      <a:r>
                        <a:rPr sz="1200" b="0" i="1">
                          <a:solidFill>
                            <a:srgbClr val="7A8291"/>
                          </a:solidFill>
                          <a:latin typeface="Arial"/>
                        </a:rPr>
                        <a:t>[₹]</a:t>
                      </a:r>
                    </a:p>
                  </a:txBody>
                  <a:tcPr marL="73152" anchor="ctr">
                    <a:solidFill>
                      <a:srgbClr val="FFFFFF"/>
                    </a:solidFill>
                  </a:tcPr>
                </a:tc>
              </a:tr>
              <a:tr h="365760">
                <a:tc>
                  <a:txBody>
                    <a:bodyPr wrap="square"/>
                    <a:lstStyle/>
                    <a:p>
                      <a:pPr algn="l">
                        <a:spcAft>
                          <a:spcPts val="0"/>
                        </a:spcAft>
                      </a:pPr>
                      <a:r>
                        <a:rPr sz="1200" b="0" i="1">
                          <a:solidFill>
                            <a:srgbClr val="7A8291"/>
                          </a:solidFill>
                          <a:latin typeface="Arial"/>
                        </a:rPr>
                        <a:t>[Item 4]</a:t>
                      </a:r>
                    </a:p>
                  </a:txBody>
                  <a:tcPr marL="73152" anchor="ctr">
                    <a:solidFill>
                      <a:srgbClr val="FFFFFF"/>
                    </a:solidFill>
                  </a:tcPr>
                </a:tc>
                <a:tc>
                  <a:txBody>
                    <a:bodyPr wrap="square"/>
                    <a:lstStyle/>
                    <a:p>
                      <a:pPr algn="l">
                        <a:spcAft>
                          <a:spcPts val="0"/>
                        </a:spcAft>
                      </a:pPr>
                      <a:r>
                        <a:rPr sz="1200" b="0" i="1">
                          <a:solidFill>
                            <a:srgbClr val="7A8291"/>
                          </a:solidFill>
                          <a:latin typeface="Arial"/>
                        </a:rPr>
                        <a:t>[Qty]</a:t>
                      </a:r>
                    </a:p>
                  </a:txBody>
                  <a:tcPr marL="73152" anchor="ctr">
                    <a:solidFill>
                      <a:srgbClr val="FFFFFF"/>
                    </a:solidFill>
                  </a:tcPr>
                </a:tc>
                <a:tc>
                  <a:txBody>
                    <a:bodyPr wrap="square"/>
                    <a:lstStyle/>
                    <a:p>
                      <a:pPr algn="l">
                        <a:spcAft>
                          <a:spcPts val="0"/>
                        </a:spcAft>
                      </a:pPr>
                      <a:r>
                        <a:rPr sz="1200" b="0" i="1">
                          <a:solidFill>
                            <a:srgbClr val="7A8291"/>
                          </a:solidFill>
                          <a:latin typeface="Arial"/>
                        </a:rPr>
                        <a:t>[₹]</a:t>
                      </a:r>
                    </a:p>
                  </a:txBody>
                  <a:tcPr marL="73152" anchor="ctr">
                    <a:solidFill>
                      <a:srgbClr val="FFFFFF"/>
                    </a:solidFill>
                  </a:tcPr>
                </a:tc>
              </a:tr>
              <a:tr h="365760">
                <a:tc>
                  <a:txBody>
                    <a:bodyPr wrap="square"/>
                    <a:lstStyle/>
                    <a:p>
                      <a:pPr algn="l">
                        <a:spcAft>
                          <a:spcPts val="0"/>
                        </a:spcAft>
                      </a:pPr>
                      <a:r>
                        <a:rPr sz="1300" b="1" i="0">
                          <a:solidFill>
                            <a:srgbClr val="0B2E6D"/>
                          </a:solidFill>
                          <a:latin typeface="Arial"/>
                        </a:rPr>
                        <a:t>Total estimated cost</a:t>
                      </a:r>
                    </a:p>
                  </a:txBody>
                  <a:tcPr marL="73152" anchor="ctr">
                    <a:solidFill>
                      <a:srgbClr val="F3F6FB"/>
                    </a:solidFill>
                  </a:tcPr>
                </a:tc>
                <a:tc>
                  <a:txBody>
                    <a:bodyPr wrap="square"/>
                    <a:lstStyle/>
                    <a:p>
                      <a:pPr algn="l">
                        <a:spcAft>
                          <a:spcPts val="0"/>
                        </a:spcAft>
                      </a:pPr>
                      <a:r>
                        <a:rPr sz="1300" b="1" i="0">
                          <a:solidFill>
                            <a:srgbClr val="0B2E6D"/>
                          </a:solidFill>
                          <a:latin typeface="Arial"/>
                        </a:rPr>
                        <a:t/>
                      </a:r>
                    </a:p>
                  </a:txBody>
                  <a:tcPr marL="73152" anchor="ctr">
                    <a:solidFill>
                      <a:srgbClr val="F3F6FB"/>
                    </a:solidFill>
                  </a:tcPr>
                </a:tc>
                <a:tc>
                  <a:txBody>
                    <a:bodyPr wrap="square"/>
                    <a:lstStyle/>
                    <a:p>
                      <a:pPr algn="l">
                        <a:spcAft>
                          <a:spcPts val="0"/>
                        </a:spcAft>
                      </a:pPr>
                      <a:r>
                        <a:rPr sz="1300" b="1" i="0">
                          <a:solidFill>
                            <a:srgbClr val="0B2E6D"/>
                          </a:solidFill>
                          <a:latin typeface="Arial"/>
                        </a:rPr>
                        <a:t>[₹ total]</a:t>
                      </a:r>
                    </a:p>
                  </a:txBody>
                  <a:tcPr marL="73152" anchor="ctr">
                    <a:solidFill>
                      <a:srgbClr val="F3F6FB"/>
                    </a:solidFill>
                  </a:tcPr>
                </a:tc>
              </a:tr>
            </a:tbl>
          </a:graphicData>
        </a:graphic>
      </p:graphicFrame>
      <p:sp>
        <p:nvSpPr>
          <p:cNvPr id="10" name="Rectangle 9"/>
          <p:cNvSpPr/>
          <p:nvPr/>
        </p:nvSpPr>
        <p:spPr>
          <a:xfrm>
            <a:off x="7040880" y="2103120"/>
            <a:ext cx="4690872" cy="146304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References &amp; sources</a:t>
            </a:r>
          </a:p>
          <a:p>
            <a:pPr algn="l">
              <a:spcAft>
                <a:spcPts val="400"/>
              </a:spcAft>
            </a:pPr>
            <a:r>
              <a:rPr sz="1300" b="0" i="1">
                <a:solidFill>
                  <a:srgbClr val="7A8291"/>
                </a:solidFill>
                <a:latin typeface="Arial"/>
              </a:rPr>
              <a:t>[1. Author / organisation, title, year, URL]</a:t>
            </a:r>
          </a:p>
          <a:p>
            <a:pPr algn="l">
              <a:spcAft>
                <a:spcPts val="400"/>
              </a:spcAft>
            </a:pPr>
            <a:r>
              <a:rPr sz="1300" b="0" i="1">
                <a:solidFill>
                  <a:srgbClr val="7A8291"/>
                </a:solidFill>
                <a:latin typeface="Arial"/>
              </a:rPr>
              <a:t>[2. Add every statistic and paper you used]</a:t>
            </a:r>
          </a:p>
        </p:txBody>
      </p:sp>
      <p:sp>
        <p:nvSpPr>
          <p:cNvPr id="11" name="Rectangle 10"/>
          <p:cNvSpPr/>
          <p:nvPr/>
        </p:nvSpPr>
        <p:spPr>
          <a:xfrm>
            <a:off x="7040880" y="3703320"/>
            <a:ext cx="4690872" cy="594360"/>
          </a:xfrm>
          <a:prstGeom prst="rect">
            <a:avLst/>
          </a:prstGeom>
          <a:solidFill>
            <a:srgbClr val="FFF4EC"/>
          </a:solidFill>
          <a:ln w="15875">
            <a:solidFill>
              <a:srgbClr val="F97316"/>
            </a:solidFill>
          </a:ln>
          <a:effectLst/>
        </p:spPr>
        <p:style>
          <a:lnRef idx="1">
            <a:schemeClr val="accent1"/>
          </a:lnRef>
          <a:fillRef idx="3">
            <a:schemeClr val="accent1"/>
          </a:fillRef>
          <a:effectRef idx="2">
            <a:schemeClr val="accent1"/>
          </a:effectRef>
          <a:fontRef idx="minor">
            <a:schemeClr val="lt1"/>
          </a:fontRef>
        </p:style>
        <p:txBody>
          <a:bodyPr rtlCol="0" anchor="ctr" lIns="109728" rIns="109728" tIns="73152" bIns="73152" wrap="square"/>
          <a:lstStyle/>
          <a:p>
            <a:pPr algn="l">
              <a:spcAft>
                <a:spcPts val="0"/>
              </a:spcAft>
            </a:pPr>
            <a:r>
              <a:rPr sz="1100" b="1" i="0">
                <a:solidFill>
                  <a:srgbClr val="F97316"/>
                </a:solidFill>
                <a:latin typeface="Arial"/>
              </a:rPr>
              <a:t>TIP   </a:t>
            </a:r>
            <a:r>
              <a:rPr sz="1100" b="0" i="0">
                <a:solidFill>
                  <a:srgbClr val="7C2D12"/>
                </a:solidFill>
                <a:latin typeface="Arial"/>
              </a:rPr>
              <a:t>Be honest about cost. A low-cost, buildable plan scores better than an expensive one.</a:t>
            </a:r>
          </a:p>
        </p:txBody>
      </p:sp>
      <p:sp>
        <p:nvSpPr>
          <p:cNvPr id="12" name="Rectangle 11"/>
          <p:cNvSpPr/>
          <p:nvPr/>
        </p:nvSpPr>
        <p:spPr>
          <a:xfrm>
            <a:off x="457200" y="4480560"/>
            <a:ext cx="3611880" cy="13716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Why it is viable</a:t>
            </a:r>
          </a:p>
          <a:p>
            <a:pPr algn="l">
              <a:spcAft>
                <a:spcPts val="400"/>
              </a:spcAft>
            </a:pPr>
            <a:r>
              <a:rPr sz="1300" b="0" i="1">
                <a:solidFill>
                  <a:srgbClr val="7A8291"/>
                </a:solidFill>
                <a:latin typeface="Arial"/>
              </a:rPr>
              <a:t>[Can your team build it with the parts, tools and time available? Say how.]</a:t>
            </a:r>
          </a:p>
        </p:txBody>
      </p:sp>
      <p:sp>
        <p:nvSpPr>
          <p:cNvPr id="13" name="Rectangle 12"/>
          <p:cNvSpPr/>
          <p:nvPr/>
        </p:nvSpPr>
        <p:spPr>
          <a:xfrm>
            <a:off x="4251960" y="4480560"/>
            <a:ext cx="3611880" cy="13716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Safety &amp; reliability</a:t>
            </a:r>
          </a:p>
          <a:p>
            <a:pPr algn="l">
              <a:spcAft>
                <a:spcPts val="400"/>
              </a:spcAft>
            </a:pPr>
            <a:r>
              <a:rPr sz="1300" b="0" i="1">
                <a:solidFill>
                  <a:srgbClr val="7A8291"/>
                </a:solidFill>
                <a:latin typeface="Arial"/>
              </a:rPr>
              <a:t>[How is it kept safe to use, and how will you check it works every time?]</a:t>
            </a:r>
          </a:p>
        </p:txBody>
      </p:sp>
      <p:sp>
        <p:nvSpPr>
          <p:cNvPr id="14" name="Rectangle 13"/>
          <p:cNvSpPr/>
          <p:nvPr/>
        </p:nvSpPr>
        <p:spPr>
          <a:xfrm>
            <a:off x="8046720" y="4480560"/>
            <a:ext cx="3685032" cy="1371600"/>
          </a:xfrm>
          <a:prstGeom prst="rect">
            <a:avLst/>
          </a:prstGeom>
          <a:noFill/>
          <a:ln w="12700">
            <a:solidFill>
              <a:srgbClr val="C9D1DD"/>
            </a:solidFill>
          </a:ln>
          <a:effectLst/>
        </p:spPr>
        <p:style>
          <a:lnRef idx="1">
            <a:schemeClr val="accent1"/>
          </a:lnRef>
          <a:fillRef idx="3">
            <a:schemeClr val="accent1"/>
          </a:fillRef>
          <a:effectRef idx="2">
            <a:schemeClr val="accent1"/>
          </a:effectRef>
          <a:fontRef idx="minor">
            <a:schemeClr val="lt1"/>
          </a:fontRef>
        </p:style>
        <p:txBody>
          <a:bodyPr rtlCol="0" anchor="t" lIns="109728" rIns="109728" tIns="73152" bIns="73152" wrap="square"/>
          <a:lstStyle/>
          <a:p>
            <a:pPr algn="l">
              <a:spcAft>
                <a:spcPts val="400"/>
              </a:spcAft>
            </a:pPr>
            <a:r>
              <a:rPr sz="1400" b="1" i="0">
                <a:solidFill>
                  <a:srgbClr val="0B2E6D"/>
                </a:solidFill>
                <a:latin typeface="Arial"/>
              </a:rPr>
              <a:t>Beyond the hackathon</a:t>
            </a:r>
          </a:p>
          <a:p>
            <a:pPr algn="l">
              <a:spcAft>
                <a:spcPts val="400"/>
              </a:spcAft>
            </a:pPr>
            <a:r>
              <a:rPr sz="1300" b="0" i="1">
                <a:solidFill>
                  <a:srgbClr val="7A8291"/>
                </a:solidFill>
                <a:latin typeface="Arial"/>
              </a:rPr>
              <a:t>[Could it be used in a real factory, home or school? How could it grow?]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RISE Hackathon 2026 - Round 1 Idea Submission Template</dc:title>
  <dc:subject/>
  <dc:creator>RISE Hackathon 2026</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